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2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520" autoAdjust="0"/>
  </p:normalViewPr>
  <p:slideViewPr>
    <p:cSldViewPr snapToGrid="0">
      <p:cViewPr varScale="1">
        <p:scale>
          <a:sx n="70" d="100"/>
          <a:sy n="70" d="100"/>
        </p:scale>
        <p:origin x="1314" y="66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7545A-D08E-4DF5-A378-8809D7ECFDDE}" type="datetimeFigureOut">
              <a:rPr lang="bg-BG" smtClean="0"/>
              <a:t>12.5.2024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AA342-C897-433D-A24F-11AC58AD3B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0759561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D60EE-26AA-4C09-B55F-8384F76E341D}" type="datetimeFigureOut">
              <a:rPr lang="bg-BG" smtClean="0"/>
              <a:t>12.5.2024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07A54E-596B-47A6-8C76-2A83CDB3619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503883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Уважаема г-жо Директор, Уважаема комисия,  уважаеми </a:t>
            </a:r>
            <a:endParaRPr lang="en-US" dirty="0" smtClean="0"/>
          </a:p>
          <a:p>
            <a:r>
              <a:rPr lang="ru-RU" dirty="0" smtClean="0"/>
              <a:t>Аз съм </a:t>
            </a:r>
            <a:r>
              <a:rPr lang="en-US" dirty="0" smtClean="0"/>
              <a:t>…</a:t>
            </a:r>
            <a:r>
              <a:rPr lang="ru-RU" dirty="0" smtClean="0"/>
              <a:t>.</a:t>
            </a:r>
          </a:p>
          <a:p>
            <a:r>
              <a:rPr lang="ru-RU" dirty="0" smtClean="0"/>
              <a:t>Темата на моят дипломен проект е „Разработване на WEB-базирано приложение за резервации на места в ресторант. Клиентите могат да проверяват наличието на свободни места за определена дата и заведение, да научат повече за предлаганите условия и менюта и да запазват места.“</a:t>
            </a:r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6902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Всеки един ресторант или клуб, независимо колко е популярен и успешен, почти във всеки момент от своето работно време има незаети маси. Ресторантът може Да определи </a:t>
            </a:r>
            <a:r>
              <a:rPr lang="bg-BG" dirty="0" smtClean="0"/>
              <a:t>даден </a:t>
            </a:r>
            <a:r>
              <a:rPr lang="ru-RU" dirty="0" smtClean="0"/>
              <a:t>брой </a:t>
            </a:r>
            <a:r>
              <a:rPr lang="ru-RU" dirty="0" smtClean="0"/>
              <a:t>места, които да предложи за резервиране он-лайн. И </a:t>
            </a:r>
            <a:r>
              <a:rPr lang="ru-RU" dirty="0" smtClean="0"/>
              <a:t>тук  </a:t>
            </a:r>
            <a:r>
              <a:rPr lang="ru-RU" dirty="0" smtClean="0"/>
              <a:t>идва разработеното от мен </a:t>
            </a:r>
            <a:r>
              <a:rPr lang="ru-RU" dirty="0" smtClean="0"/>
              <a:t>приложение </a:t>
            </a:r>
            <a:r>
              <a:rPr lang="ru-RU" dirty="0" smtClean="0"/>
              <a:t>– един своеобразен портал за реклама и резервации. Така заведението не трупа загуби от незаетите си маси, клиентите  откриват нови кухни и места за приятно прекарване на времето.</a:t>
            </a:r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88311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решаване на поставената ми задача избрах Django. Това e известен framework за създаване на динамични уеб приложения и сайтове. Базира се на MVC шаблона и е напълно безплатен за ползване и инсталиране. Използваме се за създаването на уеб системи, които трябва да включват разнообразни функционалности. Разработен е и се поддържа от Django Software Foundation. Има огроман общност от програмисти, които доброволно и безвъзмездно съдействат за неговото развитие.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Системата се базира изцяло на езика за програмиране Python. Това гарантира лесното четене и разбиране на програмния код, както и възможността за надграждане и поддръжка на готовото уеб приложение.</a:t>
            </a:r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0577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Ключови елементи на django: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	</a:t>
            </a:r>
            <a:r>
              <a:rPr lang="bg-BG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бързина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сайтовете се зареждат много бързо, понеже не се ползват излишни кодови фрагменти. Django предоставя възможност за използване само на най-необходимото, за да се зареждат страниците светкавично, без излишен товар;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	</a:t>
            </a:r>
            <a:r>
              <a:rPr lang="bg-BG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администриране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позволява промяна на елементи от дизайна и съдържанието на уеб приложението. Това изцяло зависи от разработчиците, но платформата го поддържа напълно;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	</a:t>
            </a:r>
            <a:r>
              <a:rPr lang="bg-BG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функционалност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има възможност за свързване с различни външни системи. На разположение са библиотеки за почти всичко, необходимо е единствено да се включат.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•	</a:t>
            </a:r>
            <a:r>
              <a:rPr lang="bg-BG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мащабируемост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приложенията може да се надграждат съвсем лесно с времето. Практически няма ограничения за допълнителните функционалности, които може да има Django сайт.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26955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Ако изборът на платформа е ключов при разрабоването на уеб-приложение, то другият не по-малко важен елемент е изборът на база данни.</a:t>
            </a:r>
          </a:p>
          <a:p>
            <a:r>
              <a:rPr lang="bg-BG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База данни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 колекция от логически свързани данни в конкретна предметна област, които са структурирани по определен начин.</a:t>
            </a:r>
          </a:p>
          <a:p>
            <a:r>
              <a:rPr lang="bg-BG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Система за управление на бази данни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 компютърно приложение (софтуер), създадено да позволи създаването, актуализацирането и администрирането на бази данни. Добре известни СУБД включват MySQL, PostgreSQL, Microsoft SQL Server, Oracle, Sybase и др.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моето приложение аз избрах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MySQL.</a:t>
            </a:r>
            <a:endParaRPr lang="bg-BG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4362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Изборът на Django предопределя и подхода за изграждане на клиентския интерфейс. По задание сайтът трябва да има страници „Начало“, „За нас“, „Резервации“ и „Контакти“ и следователно трябва да има съответните шаблони Но ако се вгледаме по подробно, страницата about, страницата index, страницата резервации - те всичките могат да наследяват една обща страница, което по същество представлява класически Django подход. На слайда в ляво е шаблонът base.html, а от дясно за пример е показан шаблонът index, който наследява base.html.</a:t>
            </a:r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81691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Но шаблоните само оформят външния вид. Най-важната част са т.н. „изгледи“ Изгледите често ги наричат и контролери, заради логиката на приложението, която те реализират. Те съединяват в едно цало визията, логиката и данните.</a:t>
            </a:r>
          </a:p>
          <a:p>
            <a:r>
              <a:rPr lang="ru-RU" dirty="0" smtClean="0"/>
              <a:t>А данните в Django са представени от т.н модели – класове описващи таблиците в базата данни. 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8749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Това е начинът по който Django създава добре оформени и функционални приложения с ясна структура и логика.</a:t>
            </a:r>
          </a:p>
          <a:p>
            <a:r>
              <a:rPr lang="ru-RU" dirty="0" smtClean="0"/>
              <a:t>За изпращане на запитвания към сървъра </a:t>
            </a:r>
            <a:r>
              <a:rPr lang="ru-RU" dirty="0" smtClean="0"/>
              <a:t>изп</a:t>
            </a:r>
            <a:r>
              <a:rPr lang="en-US" dirty="0" smtClean="0"/>
              <a:t>o</a:t>
            </a:r>
            <a:r>
              <a:rPr lang="ru-RU" dirty="0" smtClean="0"/>
              <a:t>лзвам класическия </a:t>
            </a:r>
            <a:r>
              <a:rPr lang="ru-RU" dirty="0" smtClean="0"/>
              <a:t>подход в уеб-програмирането – форми. Django има вградени механизми за работа с форми. Нещо повече, възможно е конкретна форма да се обвърже директно с таблица от базата данни.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3167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Представената разработка представлява едно завършено, пълнофункционално приложение. Основната цел – да се демонстрира определен подход за изграждане на потребителски интерфейс за уеб-базирано приложение я считам за постигната.  </a:t>
            </a:r>
          </a:p>
          <a:p>
            <a:r>
              <a:rPr lang="ru-RU" dirty="0" smtClean="0"/>
              <a:t>Разработката ми показва как с използване само на форми и  модели може да се направи пълноценно трислойно приложение.</a:t>
            </a:r>
          </a:p>
          <a:p>
            <a:r>
              <a:rPr lang="ru-RU" dirty="0" smtClean="0"/>
              <a:t> Python и Django успешно е една безспорно добра кобинация. Не случайно в редица класации те заемат челни позиции. Успешното съчетаване на подходящи технологии позволява даже и на програмисти с по-малък опит да създадът приложение, което изглежда добре, функционира правилно и реализира всички поставени в заданието изисквания. </a:t>
            </a:r>
          </a:p>
          <a:p>
            <a:r>
              <a:rPr lang="ru-RU" dirty="0" smtClean="0"/>
              <a:t>Естествено, има какво да се желае още и да се развива в бъдеще. Би могло, на пример, да се доразвие функционалността. </a:t>
            </a:r>
          </a:p>
          <a:p>
            <a:r>
              <a:rPr lang="ru-RU" dirty="0" smtClean="0"/>
              <a:t>Но и във вида, в който е, приложението би могло да се използва и в реална среда.</a:t>
            </a:r>
          </a:p>
          <a:p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68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31DE2-218C-4B73-8519-0AC6B795ABB7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50971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45E06-93C7-43C9-B7FB-34EC0908E527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40115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64A7E241-AB17-460C-B661-3CFB883EB2DA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98483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B74F-2AB8-46EB-BED7-A8C750A71025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98010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E1A56C-8EEB-43C4-A8F0-806BF8CF2AEC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838871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6ED8-EEFC-4B6E-BB5B-436BD000202F}" type="datetime1">
              <a:rPr lang="bg-BG" smtClean="0"/>
              <a:t>12.5.2024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99518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88DB-FD8C-4D18-9FD8-A2D3B5A7C832}" type="datetime1">
              <a:rPr lang="bg-BG" smtClean="0"/>
              <a:t>12.5.2024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27247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F1C6-A3EA-4A59-9FD7-F4A11AE1F98A}" type="datetime1">
              <a:rPr lang="bg-BG" smtClean="0"/>
              <a:t>12.5.2024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76128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AEE0-5349-40EF-B3F5-0BA9A1E1EFEF}" type="datetime1">
              <a:rPr lang="bg-BG" smtClean="0"/>
              <a:t>12.5.2024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85747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AFD57-B32E-45D7-95B6-E4EDC9F1E2F7}" type="datetime1">
              <a:rPr lang="bg-BG" smtClean="0"/>
              <a:t>12.5.2024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82930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D5AD2-BC0A-45A8-AC6F-715DE9ECA970}" type="datetime1">
              <a:rPr lang="bg-BG" smtClean="0"/>
              <a:t>12.5.2024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39457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E59B4EEE-A5C8-4A54-856F-C3B6491BFA94}" type="datetime1">
              <a:rPr lang="bg-BG" smtClean="0"/>
              <a:t>12.5.2024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542592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3" r:id="rId1"/>
    <p:sldLayoutId id="2147483924" r:id="rId2"/>
    <p:sldLayoutId id="2147483925" r:id="rId3"/>
    <p:sldLayoutId id="2147483926" r:id="rId4"/>
    <p:sldLayoutId id="2147483927" r:id="rId5"/>
    <p:sldLayoutId id="2147483928" r:id="rId6"/>
    <p:sldLayoutId id="2147483929" r:id="rId7"/>
    <p:sldLayoutId id="2147483930" r:id="rId8"/>
    <p:sldLayoutId id="2147483931" r:id="rId9"/>
    <p:sldLayoutId id="2147483932" r:id="rId10"/>
    <p:sldLayoutId id="214748393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6" y="172201"/>
            <a:ext cx="1221594" cy="122159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2" name="TextBox 1"/>
          <p:cNvSpPr txBox="1"/>
          <p:nvPr/>
        </p:nvSpPr>
        <p:spPr>
          <a:xfrm>
            <a:off x="1260629" y="106532"/>
            <a:ext cx="1059993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по професия код 481030 „Приложен програмист”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специалност код 4810301 „Приложно програмиране”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07779" y="2057511"/>
            <a:ext cx="10976441" cy="16312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1163638" indent="-1163638" algn="just">
              <a:spcAft>
                <a:spcPts val="0"/>
              </a:spcAft>
            </a:pPr>
            <a:r>
              <a:rPr lang="bg-BG" sz="2800" b="1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Тема:</a:t>
            </a:r>
            <a:r>
              <a:rPr lang="bg-BG" sz="28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Разработване на WEB-базирано приложение за резервации на места в ресторант. Клиентите могат да проверяват наличието на свободни места за определена дата и заведение, да научат повече за предлаганите условия и менюта и да запазват места</a:t>
            </a:r>
            <a:r>
              <a:rPr lang="bg-BG" sz="2400" dirty="0" smtClean="0">
                <a:solidFill>
                  <a:schemeClr val="bg2">
                    <a:lumMod val="75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bg-BG" dirty="0">
              <a:solidFill>
                <a:schemeClr val="bg2">
                  <a:lumMod val="75000"/>
                </a:schemeClr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36556" y="5350463"/>
            <a:ext cx="355544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254125" algn="l"/>
              </a:tabLst>
            </a:pP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Дипломант: </a:t>
            </a:r>
          </a:p>
          <a:p>
            <a:pPr>
              <a:tabLst>
                <a:tab pos="1168400" algn="l"/>
              </a:tabLst>
            </a:pPr>
            <a:r>
              <a:rPr lang="bg-B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Ясминка Якъп</a:t>
            </a:r>
            <a:endParaRPr lang="bg-BG" dirty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6288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06186" y="2708716"/>
            <a:ext cx="93025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Благодаря за вниманието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157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37230" y="736979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Увод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8954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5387" y="239571"/>
            <a:ext cx="50558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Django</a:t>
            </a:r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представяне</a:t>
            </a:r>
          </a:p>
        </p:txBody>
      </p:sp>
    </p:spTree>
    <p:extLst>
      <p:ext uri="{BB962C8B-B14F-4D97-AF65-F5344CB8AC3E}">
        <p14:creationId xmlns:p14="http://schemas.microsoft.com/office/powerpoint/2010/main" val="284489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39109" y="388592"/>
            <a:ext cx="647125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Django - </a:t>
            </a:r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ключови елементи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990452" y="1659988"/>
            <a:ext cx="21150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bg-BG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бързина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90452" y="3502855"/>
            <a:ext cx="36507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bg-BG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администриране</a:t>
            </a:r>
          </a:p>
        </p:txBody>
      </p:sp>
      <p:sp>
        <p:nvSpPr>
          <p:cNvPr id="10" name="Rectangle 9"/>
          <p:cNvSpPr/>
          <p:nvPr/>
        </p:nvSpPr>
        <p:spPr>
          <a:xfrm>
            <a:off x="7990452" y="2555018"/>
            <a:ext cx="363791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bg-BG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функционалност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990452" y="4487592"/>
            <a:ext cx="35176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bg-BG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мащабируемост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481" y="1659988"/>
            <a:ext cx="6196516" cy="348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72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33004" y="200884"/>
            <a:ext cx="572599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Бази Данни - въведение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469" y="1498740"/>
            <a:ext cx="7030003" cy="393354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476019" y="2576071"/>
            <a:ext cx="29197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bg-BG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База </a:t>
            </a:r>
            <a:r>
              <a:rPr lang="bg-BG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данни </a:t>
            </a:r>
            <a:endParaRPr lang="bg-BG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478990" y="3465513"/>
            <a:ext cx="181492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bg-BG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СУБД</a:t>
            </a:r>
            <a:endParaRPr lang="bg-BG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884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096000" y="-126663"/>
            <a:ext cx="51778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Решението с шаблони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6211" y="581223"/>
            <a:ext cx="6371390" cy="3703080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6934" y="2006221"/>
            <a:ext cx="6678554" cy="3801822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</p:pic>
    </p:spTree>
    <p:extLst>
      <p:ext uri="{BB962C8B-B14F-4D97-AF65-F5344CB8AC3E}">
        <p14:creationId xmlns:p14="http://schemas.microsoft.com/office/powerpoint/2010/main" val="57800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956" y="3224296"/>
            <a:ext cx="5008426" cy="34325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5302" y="241826"/>
            <a:ext cx="4998376" cy="419777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Rectangle 1"/>
          <p:cNvSpPr/>
          <p:nvPr/>
        </p:nvSpPr>
        <p:spPr>
          <a:xfrm>
            <a:off x="478302" y="224345"/>
            <a:ext cx="218861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Изгледи </a:t>
            </a:r>
            <a:endParaRPr lang="en-US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bg-BG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 </a:t>
            </a:r>
            <a:endParaRPr lang="en-US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bg-BG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модели</a:t>
            </a:r>
            <a:endParaRPr lang="bg-BG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7787" y="3601469"/>
            <a:ext cx="5525084" cy="30553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903" y="2340712"/>
            <a:ext cx="4103035" cy="39378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563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72004" y="161382"/>
            <a:ext cx="177324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Форми</a:t>
            </a:r>
            <a:endParaRPr lang="bg-BG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150125" y="1045626"/>
            <a:ext cx="11195171" cy="5693866"/>
          </a:xfrm>
          <a:prstGeom prst="rect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from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django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import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forms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from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.models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import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*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class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BookNowForm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(forms.Form):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ap_name = forms.CharField(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max_length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100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label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'Вашето име'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widget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=forms.TextInput(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attrs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={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'class'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'form-control'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'placeholder'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"Вашето име"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ap_email = forms.CharField(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max_length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50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label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'E-mail адрес'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required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False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widget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=forms.TextInput(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attrs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={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'class'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'form-control'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'type'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'email'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 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'placeholder'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"E-mail адрес"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ap_phone = forms.CharField(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max_length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14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label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'Телефон'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required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False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widget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=forms.TextInput(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attrs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={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'class'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'form-control'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'placeholder'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"Телефон за връзка"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ap_date = forms.DateField(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label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'Дата: 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widget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=forms.DateInput(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attrs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={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'type'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'date'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'class'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'form-control'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ap_hour = forms.ModelChoiceField(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queryset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=BookHour.objects.all(),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label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'Час: 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empty_label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'Не е посочен'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widget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=forms.Select(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attrs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={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'class'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'form-control'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ap_places = forms.IntegerField(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label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'Брой места'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widget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=forms.TextInput(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attrs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={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'class'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'form-control'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'placeholder'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"Брой хора"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msg = forms.CharField(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label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'Допълнителни изисквания'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required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False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widget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=forms.Textarea(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660099"/>
                </a:solidFill>
                <a:effectLst/>
                <a:latin typeface="JetBrains Mono"/>
              </a:rPr>
              <a:t>attrs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={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'class'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'form-control'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                                                          </a:t>
            </a:r>
            <a:endParaRPr kumimoji="0" lang="en-US" altLang="bg-BG" sz="1200" b="0" i="0" u="none" strike="noStrike" cap="none" normalizeH="0" baseline="0" dirty="0" smtClean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bg-BG" sz="1200" dirty="0">
                <a:solidFill>
                  <a:srgbClr val="080808"/>
                </a:solidFill>
                <a:latin typeface="JetBrains Mono"/>
              </a:rPr>
              <a:t> </a:t>
            </a:r>
            <a:r>
              <a:rPr lang="en-US" altLang="bg-BG" sz="1200" dirty="0" smtClean="0">
                <a:solidFill>
                  <a:srgbClr val="080808"/>
                </a:solidFill>
                <a:latin typeface="JetBrains Mono"/>
              </a:rPr>
              <a:t>                                                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'placeholder'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"Допълнителни изисквания"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                             </a:t>
            </a:r>
            <a:r>
              <a:rPr kumimoji="0" lang="en-US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                              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'style'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: 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'height: 100px'</a:t>
            </a:r>
            <a: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}))</a:t>
            </a:r>
            <a:br>
              <a:rPr kumimoji="0" lang="bg-BG" altLang="bg-BG" sz="12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endParaRPr kumimoji="0" lang="bg-BG" altLang="bg-BG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0367" y="161382"/>
            <a:ext cx="6648152" cy="39785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149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220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144</TotalTime>
  <Words>961</Words>
  <Application>Microsoft Office PowerPoint</Application>
  <PresentationFormat>Widescreen</PresentationFormat>
  <Paragraphs>67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Corbel</vt:lpstr>
      <vt:lpstr>JetBrains Mono</vt:lpstr>
      <vt:lpstr>Times New Roman</vt:lpstr>
      <vt:lpstr>Wingdings</vt:lpstr>
      <vt:lpstr>Banded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Georgi Borikov</dc:creator>
  <cp:lastModifiedBy>Georgi Borikov</cp:lastModifiedBy>
  <cp:revision>18</cp:revision>
  <dcterms:created xsi:type="dcterms:W3CDTF">2024-05-06T01:58:34Z</dcterms:created>
  <dcterms:modified xsi:type="dcterms:W3CDTF">2024-05-12T17:58:55Z</dcterms:modified>
</cp:coreProperties>
</file>

<file path=docProps/thumbnail.jpeg>
</file>